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60" r:id="rId3"/>
    <p:sldId id="257" r:id="rId4"/>
    <p:sldId id="258" r:id="rId5"/>
    <p:sldId id="264" r:id="rId6"/>
    <p:sldId id="265" r:id="rId7"/>
    <p:sldId id="266" r:id="rId8"/>
    <p:sldId id="267" r:id="rId9"/>
    <p:sldId id="268" r:id="rId10"/>
    <p:sldId id="269" r:id="rId11"/>
    <p:sldId id="271" r:id="rId12"/>
    <p:sldId id="273" r:id="rId13"/>
    <p:sldId id="274" r:id="rId14"/>
    <p:sldId id="275" r:id="rId15"/>
    <p:sldId id="276" r:id="rId16"/>
    <p:sldId id="259" r:id="rId17"/>
    <p:sldId id="278" r:id="rId18"/>
    <p:sldId id="277" r:id="rId19"/>
  </p:sldIdLst>
  <p:sldSz cx="12192000" cy="6858000"/>
  <p:notesSz cx="6858000" cy="9144000"/>
  <p:embeddedFontLst>
    <p:embeddedFont>
      <p:font typeface="Martian Mono" panose="020B0009020000000004" charset="0"/>
      <p:regular r:id="rId21"/>
      <p:bold r:id="rId22"/>
    </p:embeddedFont>
    <p:embeddedFont>
      <p:font typeface="Ubuntu" panose="020B0504030602030204" pitchFamily="34" charset="0"/>
      <p:regular r:id="rId23"/>
      <p:bold r:id="rId24"/>
      <p:italic r:id="rId25"/>
      <p:boldItalic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EE2054A5-0CC6-42C6-A23F-32FE9D6F656F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3A01420F-3123-41C2-A992-74E2209058B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6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Титульный слайд. Изменять не надо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526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BC3CCA-B20F-3AD4-47E4-7BEBF0D940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A779B6A3-2BC0-181C-4B1F-9FC51E7774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F8553FFE-2CE3-9211-6F97-04B6759210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75779D0-5F77-AB0C-1A93-239062410D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3703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1C834-9C56-8987-2609-3C663D78D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08B32866-0D82-FB3A-7115-8867C6FC1C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6D053506-57DE-894B-D498-90CF09EB36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50A5392-41F2-A2FD-CBF1-6496C2956F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0085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741767-5197-059D-B467-22F5A6A602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A8E12D3E-6B04-7DC6-A10B-6B9C193AC0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C97996A0-819B-5DC5-3753-78D78547E4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7FC3EFF-259D-8B59-9AFB-0445F49D24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05931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31A4F-F96F-1A3C-65FF-989D28CAA7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BCBA42B1-485A-9724-5864-9392372481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AAEB9CB5-C595-9DE8-A446-A49FB28103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06E599B-34AE-2CDF-1601-7E9FEF757F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76115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AA757-E564-ED92-3F36-E34E3C674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B23FD809-1628-F35A-F79F-28F41840B9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2BB33B7C-B675-D86E-FA72-610D4E3993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723A75-27A3-DF2E-59A2-755B6267B1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8540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D7235-4E26-B165-A7C6-35A424CBEC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586C8BC-19F8-78CF-AEEC-0D2397F947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0DCC97FF-2DF4-A200-AEC8-A46580A63A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99B9059-A1AB-28F5-8162-758E231A16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8362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30B1C-D275-DC2B-E204-759DA4539F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21C9ED81-1AD8-CF15-68D4-3AC9C3DFC6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EBEF9E28-45EE-958B-3B60-9CE9E8E754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1FFF2C0-3C7F-D826-4F5C-C8F19205F6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01420F-3123-41C2-A992-74E2209058B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artian Mono" panose="020B0009020000000004" pitchFamily="49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artian Mono" panose="020B0009020000000004" pitchFamily="49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63111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E7840-2BEE-D9BC-104C-994325427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B7F881DE-DD5B-D3C6-6196-E5C5818117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8EE31374-65E2-CF6A-B20D-ACB6A620BE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416628-EB43-6B59-8D01-C7DB2D63A0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01420F-3123-41C2-A992-74E2209058B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artian Mono" panose="020B0009020000000004" pitchFamily="49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artian Mono" panose="020B0009020000000004" pitchFamily="49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1728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072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302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9A9A1-8F51-197D-1E6E-52C17FED0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F11EFAF-70D2-63A0-9F32-C4B6C6A7DB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D4A0BDE-DDDD-F7AB-6CE0-14A5BAD37E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AE62D9B-94FB-9804-012E-5884AEF427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1584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42249C-AB6F-3D4C-CCA6-CB2836916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1CFFBA1C-2668-FEB6-533E-5F1925E346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A9E4420E-E1CE-CA74-2D7B-5FBB3504A0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8E3869-B5C4-14C7-688E-9F78569BE1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097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3E93C3-6221-CF10-4717-E5E2A7889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0BFBD564-AEDA-E404-ADCD-183FF5AA23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90D5B333-6D94-AD26-A322-092B73A1E7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F556673-8552-E84E-8218-B33381097D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886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350F1-073F-97B5-1425-9F6D6C9E0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160A54BC-F890-B423-80AF-BDF5A8A315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454FBD4F-E78F-96D2-9E79-F7B664D985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2509C58-208C-FF68-B39B-43806C1109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8002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14B02E-66C6-E73A-245E-485EE4D10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5B93AD37-FC0C-DEF2-58A2-52F8422BB8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2E44E205-3E54-D6BE-33EA-2B2D9DBA69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ECFAFF8-A19B-6F7E-27F2-66C8A58A97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317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DD82A-B6E6-5DC9-6772-0D0458F7B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090E9A-321C-6684-D41D-E52DA82F8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artian Mono" panose="020B0009020000000004" pitchFamily="49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67C21-95D5-7D55-BAFD-0D63791C5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D77B07-D57D-9BF5-0B3A-DDF5910B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04970F-4982-D543-AEF7-F97E6A37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19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5FA19-609B-D449-68B8-C9607B4E7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6BA776-54C7-5B43-D5DC-D334552CF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589314-88B8-36C8-053E-0C726322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D6DFC9-3500-54EB-45BC-A0628F98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7E1836-64C0-24D0-35C4-55B2F146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6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7964763-6979-C437-7602-F16D0AAF4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296147-10A5-5C6D-BA47-9C6AF08B0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62EDBC-E482-C067-FF24-C28321F3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A90287-964F-59FE-3895-0BB3468C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F134F3-239C-F6E2-E063-6EE1E7BE4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6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6753A-0363-2815-0EB1-481D1FA9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6B8969-6DEB-ACF0-ED57-68BC3B7EA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4B6F1A-5C0B-E8A1-B8D5-EAFA6D9D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B37BBC-954B-5A1D-7DB8-9A3E077E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086D00-7D58-43D1-CAE6-DB4BD6FC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48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26FD4-21CA-D41E-F00B-61736466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AC4161-73BE-0B26-496A-52262FC73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24325F-B21F-32F4-0C99-7CDB7AF1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DAF920-12A5-D9AB-436C-1A51ED4B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39F7A1-0284-EC7A-7B7A-9D97A1EF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3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BB04C-DC87-1764-203C-7669C1B67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66B15C-B09D-FF18-E278-8635F280A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ED7BA0-6615-3935-8FA6-20D7F6BF2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B1AC66-2121-CB51-EB90-2B8D39DE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43B8E4-77A8-7B43-8AAF-68015D46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C635C-0228-8BDF-BE78-CA13166DF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00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92E88-5CF3-B717-A43D-0BD56AECF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814DC6-B722-A8D0-9E57-DEE73C3AF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F02745-CD9E-1651-0A39-4DCA16859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773AC85-2A47-E484-EF29-258055E1C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4A5EDA-FE27-1A50-C6B6-E60B7259A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E7D76E-B58A-988A-025D-E49B5145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E8056F-0D82-0147-65F5-062CD65D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CCF73D8-EFAF-7D97-C4A5-D30F05D0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9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13BFB-9AC3-C812-1547-EF8DEA58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9F4858-C11C-901E-B4BB-F4B1CE8F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D6684A-ECA0-7B0C-BA45-537AC83A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539DA4-DB68-18D5-2AF1-E0597596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1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EE77A0-F29A-F2A8-D810-110D762A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6ACDC2D-41A1-DEFD-1432-F58016C1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96578E-A594-98BB-E453-DD0CBB83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4B2961-9CB0-9538-1650-DE6C3D3E9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8D77AB-D0BD-38CC-1BE7-CFFAC8CD2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artian Mono" panose="020B0009020000000004" pitchFamily="49" charset="0"/>
              </a:defRPr>
            </a:lvl1pPr>
            <a:lvl2pPr>
              <a:defRPr sz="2800">
                <a:latin typeface="Martian Mono" panose="020B0009020000000004" pitchFamily="49" charset="0"/>
              </a:defRPr>
            </a:lvl2pPr>
            <a:lvl3pPr>
              <a:defRPr sz="2400">
                <a:latin typeface="Martian Mono" panose="020B0009020000000004" pitchFamily="49" charset="0"/>
              </a:defRPr>
            </a:lvl3pPr>
            <a:lvl4pPr>
              <a:defRPr sz="2000">
                <a:latin typeface="Martian Mono" panose="020B0009020000000004" pitchFamily="49" charset="0"/>
              </a:defRPr>
            </a:lvl4pPr>
            <a:lvl5pPr>
              <a:defRPr sz="2000">
                <a:latin typeface="Martian Mono" panose="020B00090200000000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C53CCF-C172-52C9-3509-50AE523E5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8D1514-AD8E-364C-077B-A8D8F46E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EF5B47-E0CF-00B2-B797-033BDFCBB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ED54A-DE2F-AB4C-43AF-57357573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18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22698-0F88-5658-65A8-86BB484E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D7C31F-1DF5-78A0-B90E-A92005BD0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artian Mono" panose="020B00090200000000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7163B2-E9E9-4A6F-94B2-9A4496026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2E45A2-CBE0-2CF0-272C-9E901FD7C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152A5B-1A3D-924E-1C9F-05C88B46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8845EF-A621-B548-1061-5259D493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D8B67-7A70-6BFC-9D12-42867ADB4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8E7DB0-BE9C-9805-85BE-FD4592991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8B221-378A-0F18-7A02-FAECA29A2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0153EB-3A4A-B27E-96AD-AB22D5F0F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5B9FBD-22B4-F592-9CFB-33241ACCB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7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artian Mono" panose="020B0009020000000004" pitchFamily="49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dsoo.ru/konstruktor-rabochih%20program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t.me/instrao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vk.com/instisro" TargetMode="External"/><Relationship Id="rId5" Type="http://schemas.openxmlformats.org/officeDocument/2006/relationships/hyperlink" Target="https://edsoo.ru/" TargetMode="External"/><Relationship Id="rId4" Type="http://schemas.openxmlformats.org/officeDocument/2006/relationships/hyperlink" Target="https://&#1089;&#1086;&#1076;&#1077;&#1088;&#1078;&#1072;&#1085;&#1080;&#1077;&#1086;&#1073;&#1088;&#1072;&#1079;&#1086;&#1074;&#1072;&#1085;&#1080;&#1103;.&#1088;&#1092;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s://fs02.rchuv.ru/rchuv25/rchuv25/chrio/activities/2025/7f922216-d9f7-4e0b-b47f-c31feb02f11e/prilozhenie_2_informaciya_ob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57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F6649D-CCCB-E830-01D1-A3C11352F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63EE312-C33F-5045-25C7-2E67383B9EA4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9F177156-D1EF-D042-7FE4-40D3B2511C07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64962C2-5530-AFE1-8FCA-5E475FF28255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E421A0CB-EDC3-9CC9-FC6B-8EE0292AF6EE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5DE55C-6A14-ACF1-E490-44856B373E9D}"/>
              </a:ext>
            </a:extLst>
          </p:cNvPr>
          <p:cNvSpPr txBox="1"/>
          <p:nvPr/>
        </p:nvSpPr>
        <p:spPr>
          <a:xfrm>
            <a:off x="775316" y="972272"/>
            <a:ext cx="10935543" cy="803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55E8"/>
                </a:solidFill>
              </a:rPr>
              <a:t>Приложение 3</a:t>
            </a:r>
          </a:p>
          <a:p>
            <a:r>
              <a:rPr lang="ru-RU" sz="2000" b="1" dirty="0">
                <a:solidFill>
                  <a:srgbClr val="0055E8"/>
                </a:solidFill>
              </a:rPr>
              <a:t>Целевой раздел ООП СОО</a:t>
            </a:r>
          </a:p>
          <a:p>
            <a:r>
              <a:rPr lang="ru-RU" sz="2000" b="1" dirty="0">
                <a:solidFill>
                  <a:srgbClr val="0055E8"/>
                </a:solidFill>
              </a:rPr>
              <a:t>1.3. Система оценки достижения планируемых результатов освоения программы основного общего образования</a:t>
            </a:r>
          </a:p>
          <a:p>
            <a:endParaRPr lang="ru-RU" dirty="0"/>
          </a:p>
          <a:p>
            <a:r>
              <a:rPr lang="ru-RU" sz="2000" dirty="0"/>
              <a:t>Перечень (кодификатор) распределенных по классам проверяемых требований к результатам освоения основной образовательной программы среднего общего образования и элементов содержания по биологии (проверяемые требования к результатам освоения основной образовательной программы (10,11 класс) и проверяемые элементы содержания (10,11 класс)), </a:t>
            </a:r>
          </a:p>
          <a:p>
            <a:r>
              <a:rPr lang="ru-RU" sz="2000" b="1" dirty="0">
                <a:solidFill>
                  <a:srgbClr val="0055E8"/>
                </a:solidFill>
              </a:rPr>
              <a:t>Дополнен </a:t>
            </a:r>
          </a:p>
          <a:p>
            <a:r>
              <a:rPr lang="ru-RU" sz="2000" dirty="0"/>
              <a:t>кодификаторами, используемыми для проведения единого государственного экзамена по каждому учебному предмету: «Для проведения единого государственного экзамена по ... (далее - ЕГЭ по ...) используется перечень (кодификатор) проверяемых требований к результатам освоения основной образовательной программы среднего общего образования и элементов содержания». </a:t>
            </a:r>
            <a:endParaRPr lang="ru-RU" sz="2000" b="1" dirty="0">
              <a:solidFill>
                <a:srgbClr val="0055E8"/>
              </a:solidFill>
            </a:endParaRPr>
          </a:p>
          <a:p>
            <a:endParaRPr lang="ru-RU" sz="2000" dirty="0"/>
          </a:p>
          <a:p>
            <a:r>
              <a:rPr lang="ru-RU" b="1" dirty="0">
                <a:solidFill>
                  <a:srgbClr val="0055E8"/>
                </a:solidFill>
              </a:rPr>
              <a:t> 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AC536E8-7EFA-7406-8932-7E20F484E1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8509" y="4642610"/>
            <a:ext cx="644700" cy="90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513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46442E-BC6D-E920-55E0-D2BEB098E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6B3753DD-6C06-9307-870F-2C7A8963DB75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0E18953B-4814-31AE-1C4C-A7C1F4E4F578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93C292A6-28B4-4543-AEB1-DDC29AAC414C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751B95A-93F0-D17C-B354-7F936E3995C2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11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191647-277F-8034-2937-70EA951777EB}"/>
              </a:ext>
            </a:extLst>
          </p:cNvPr>
          <p:cNvSpPr txBox="1"/>
          <p:nvPr/>
        </p:nvSpPr>
        <p:spPr>
          <a:xfrm>
            <a:off x="775316" y="972272"/>
            <a:ext cx="1093554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55E8"/>
                </a:solidFill>
              </a:rPr>
              <a:t>Содержательный раздел ООП СОО</a:t>
            </a:r>
          </a:p>
          <a:p>
            <a:endParaRPr lang="ru-RU" sz="2200" dirty="0"/>
          </a:p>
          <a:p>
            <a:r>
              <a:rPr lang="ru-RU" sz="2200" dirty="0"/>
              <a:t> Федеральные программы учебных предметов</a:t>
            </a:r>
          </a:p>
          <a:p>
            <a:endParaRPr lang="ru-RU" sz="2200" dirty="0"/>
          </a:p>
          <a:p>
            <a:r>
              <a:rPr lang="ru-RU" sz="2200" dirty="0"/>
              <a:t> 2.17. Рабочая программа по учебному предмету «Биология» (базовый уровень)</a:t>
            </a:r>
          </a:p>
          <a:p>
            <a:r>
              <a:rPr lang="ru-RU" sz="2200" dirty="0"/>
              <a:t>Изменений и дополнений нет</a:t>
            </a:r>
          </a:p>
          <a:p>
            <a:endParaRPr lang="ru-RU" sz="2200" dirty="0"/>
          </a:p>
          <a:p>
            <a:r>
              <a:rPr lang="ru-RU" sz="2200" dirty="0"/>
              <a:t>2.18. Рабочая программа по учебному предмету «Биология» (углубленный уровень)</a:t>
            </a:r>
          </a:p>
          <a:p>
            <a:r>
              <a:rPr lang="ru-RU" sz="2200" dirty="0"/>
              <a:t>Изменений и дополнений нет</a:t>
            </a:r>
          </a:p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757976D-22CF-D091-42AB-FDFF5E1367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4334" y="2397519"/>
            <a:ext cx="644700" cy="90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24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7328D9-FD7D-621B-5B80-5DD6AA1831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FDFB69BB-7253-B33F-1CA3-F13B60FA5673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74E51DDB-D796-AA47-5161-89366DA8B42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B2AC1C-C512-5FCC-EC69-48924BE07547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028C199-92B4-AB10-C550-2356B5FE350F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AE7193-ED0C-5783-39CD-E223E6B89899}"/>
              </a:ext>
            </a:extLst>
          </p:cNvPr>
          <p:cNvSpPr txBox="1"/>
          <p:nvPr/>
        </p:nvSpPr>
        <p:spPr>
          <a:xfrm>
            <a:off x="775316" y="972272"/>
            <a:ext cx="1093554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ФРП по биологии (основное общее образование, среднее общее образование) являются основой для разработки рабочих программ образовательных организаций. </a:t>
            </a:r>
          </a:p>
          <a:p>
            <a:endParaRPr lang="ru-RU" sz="2000" dirty="0"/>
          </a:p>
          <a:p>
            <a:r>
              <a:rPr lang="ru-RU" sz="2000" dirty="0"/>
              <a:t>Для создания рабочей программы по биологии, в том числе разработки поурочного планирования, учитель может воспользоваться Конструктором рабочих программ, представленном на сайте «Единое содержание общего образования»: </a:t>
            </a:r>
            <a:r>
              <a:rPr lang="ru-RU" sz="2000" u="sng" dirty="0">
                <a:hlinkClick r:id="rId3"/>
              </a:rPr>
              <a:t>https://edsoo.ru/konstruktor-rabochih </a:t>
            </a:r>
            <a:r>
              <a:rPr lang="ru-RU" sz="2000" u="sng" dirty="0" err="1">
                <a:hlinkClick r:id="rId3"/>
              </a:rPr>
              <a:t>programm</a:t>
            </a:r>
            <a:r>
              <a:rPr lang="ru-RU" sz="2000" u="sng" dirty="0">
                <a:hlinkClick r:id="rId3"/>
              </a:rPr>
              <a:t>/</a:t>
            </a:r>
            <a:r>
              <a:rPr lang="ru-RU" sz="2000" dirty="0"/>
              <a:t>.</a:t>
            </a:r>
          </a:p>
          <a:p>
            <a:endParaRPr lang="ru-RU" sz="2000" b="1" dirty="0"/>
          </a:p>
          <a:p>
            <a:endParaRPr lang="ru-RU" sz="2000" b="1" dirty="0"/>
          </a:p>
          <a:p>
            <a:r>
              <a:rPr lang="ru-RU" sz="2000" b="1" dirty="0"/>
              <a:t>Обращаем внимание на то, что учитель биологии вправе выполнять перестановки учебных тем в рамках года обучения, перераспределять между темами отводимое на их изучение учебное время, а также включать дополнительные темы, расширяющие или углубляющие содержания курса. При этом содержание обучения должно быть не ниже представленного в федеральной рабочей программе.</a:t>
            </a:r>
            <a:endParaRPr lang="ru-RU" sz="20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717A4D7-774A-18AD-7B0D-0BE3EF58F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8509" y="3914641"/>
            <a:ext cx="644700" cy="90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555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EBCEEC-FA65-0912-434A-C6B512E976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B3F231B-3EA9-97E5-939A-1CCAD88A12BA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B5E3950D-AA21-D21E-532E-D180F2BA705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023D0F5A-346E-1C85-FF40-F89D06842B01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58C321C-8428-6B0A-39B8-14F3888C4230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13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EDD5F9A-DB6C-C3F9-5879-D69FDEC70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6159" y="1136342"/>
            <a:ext cx="644700" cy="9043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06F666-07B2-12A7-EF04-DCFF30A8854B}"/>
              </a:ext>
            </a:extLst>
          </p:cNvPr>
          <p:cNvSpPr txBox="1"/>
          <p:nvPr/>
        </p:nvSpPr>
        <p:spPr>
          <a:xfrm>
            <a:off x="967667" y="1136342"/>
            <a:ext cx="10040644" cy="2655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сравнению с 2024/2025 учебным годом в поурочные планирования для 10 и 11 классов, представленные в Конструкторе, добавлены </a:t>
            </a:r>
            <a:r>
              <a:rPr lang="ru-RU" sz="2400" b="1" kern="100" dirty="0">
                <a:solidFill>
                  <a:srgbClr val="0055E8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ссылки на электронные цифровые образовательные ресурсы</a:t>
            </a:r>
            <a:r>
              <a:rPr lang="ru-RU" sz="24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endParaRPr lang="ru-RU" sz="2400" kern="100" dirty="0"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поурочные планирования для 7–9 классов (углубленный уровень) добавлены </a:t>
            </a:r>
            <a:r>
              <a:rPr lang="ru-RU" sz="2400" b="1" kern="100" dirty="0">
                <a:solidFill>
                  <a:srgbClr val="0055E8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ссылки на задания для текущего оценивания</a:t>
            </a:r>
            <a:r>
              <a:rPr lang="ru-RU" sz="24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2080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D87BF5-98EE-2889-6726-347C60E85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D2D6B3D3-2C18-F8C2-09BB-9F48A8596D89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54091200-E329-CBE4-6A62-0E8D72F6A402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AFEF8443-6D9C-AE89-6B63-52DFEF3503E8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00BAF04-5277-FE15-D96E-10C4B8075C36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14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57BC401-2E0A-9B82-8645-8A016BC97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9815" y="4492101"/>
            <a:ext cx="644700" cy="9043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F63BE4-4E6F-625A-D125-43B06DB652F0}"/>
              </a:ext>
            </a:extLst>
          </p:cNvPr>
          <p:cNvSpPr txBox="1"/>
          <p:nvPr/>
        </p:nvSpPr>
        <p:spPr>
          <a:xfrm>
            <a:off x="994300" y="1154097"/>
            <a:ext cx="10617692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В рамках углубленного изучения учебного предмета «Биология» предусматривается выполнение </a:t>
            </a:r>
            <a:r>
              <a:rPr lang="ru-RU" sz="2000" b="1" dirty="0">
                <a:solidFill>
                  <a:srgbClr val="0055E8"/>
                </a:solidFill>
              </a:rPr>
              <a:t>групповых проектов на уровне ООО и индивидуальных проектов и исследований на уровне СОО. </a:t>
            </a:r>
          </a:p>
          <a:p>
            <a:endParaRPr lang="ru-RU" sz="2000" dirty="0"/>
          </a:p>
          <a:p>
            <a:r>
              <a:rPr lang="ru-RU" sz="2000" dirty="0"/>
              <a:t>Реализация индивидуальных проектов и исследований возможна в различных вариантах: </a:t>
            </a:r>
          </a:p>
          <a:p>
            <a:r>
              <a:rPr lang="ru-RU" sz="2000" dirty="0"/>
              <a:t>А) на базе образовательной организации; Б) на базе вуза; В) на базе профильных организаций; г) на базе ДОД.</a:t>
            </a:r>
          </a:p>
          <a:p>
            <a:endParaRPr lang="ru-RU" sz="2000" kern="100" dirty="0"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/>
              <a:t>Привлечение обучающихся в ДОД открывает  больший спектр возможностей по сравнению с реализацией индивидуального проекта образовательной организации за счет использования специализированного оборудования, курирования проектов и исследований профильными специалистами или научными сотрудниками, получения опыта взаимодействия с обучающимися разных образовательных организаций; представлении результатов работ на различных конкурсах.</a:t>
            </a:r>
          </a:p>
          <a:p>
            <a:endParaRPr lang="ru-RU" sz="2400" kern="100" dirty="0"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678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679D3-47E7-C8D9-D51C-90CF31790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D5F5095B-60EF-981D-4E75-19EA72275131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D0E8D964-1801-8884-A7F3-9D26D7AB7C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AC7E2107-4CB1-6274-01E2-20D18B1F11D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6FB3ED2-DBE9-353A-2255-23E9E8A7A600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15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B984D2B-185F-4CB1-345A-C44247CC2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9815" y="4492101"/>
            <a:ext cx="644700" cy="9043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04DC66-0616-3627-AD2C-9D7074A35293}"/>
              </a:ext>
            </a:extLst>
          </p:cNvPr>
          <p:cNvSpPr txBox="1"/>
          <p:nvPr/>
        </p:nvSpPr>
        <p:spPr>
          <a:xfrm>
            <a:off x="994300" y="1154097"/>
            <a:ext cx="10617692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Организация информирования учителей по вопросам реализации программ Информационно-методическая поддержка педагогических работников и управленческих кадров обеспечивается ФГБНУ «Институт содержания и методов обучения имени В.С. Леднева» (ФГБНУ «ИСМО им. В. С. Леднева») посредством размещения материалов на официальных ресурсах: </a:t>
            </a:r>
          </a:p>
          <a:p>
            <a:endParaRPr lang="ru-RU" sz="2000" u="sng" dirty="0">
              <a:hlinkClick r:id="rId4"/>
            </a:endParaRPr>
          </a:p>
          <a:p>
            <a:r>
              <a:rPr lang="ru-RU" sz="2000" u="sng" dirty="0">
                <a:hlinkClick r:id="rId4"/>
              </a:rPr>
              <a:t>https://содержаниеобразования.рф</a:t>
            </a:r>
            <a:r>
              <a:rPr lang="ru-RU" sz="2000" dirty="0"/>
              <a:t> </a:t>
            </a:r>
          </a:p>
          <a:p>
            <a:endParaRPr lang="ru-RU" sz="2000" u="sng" dirty="0">
              <a:hlinkClick r:id="rId5"/>
            </a:endParaRPr>
          </a:p>
          <a:p>
            <a:r>
              <a:rPr lang="ru-RU" sz="2000" u="sng" dirty="0">
                <a:hlinkClick r:id="rId5"/>
              </a:rPr>
              <a:t>https://edsoo.ru/</a:t>
            </a:r>
            <a:r>
              <a:rPr lang="ru-RU" sz="2000" dirty="0"/>
              <a:t> </a:t>
            </a:r>
          </a:p>
          <a:p>
            <a:endParaRPr lang="ru-RU" sz="2000" u="sng" dirty="0">
              <a:hlinkClick r:id="rId6"/>
            </a:endParaRPr>
          </a:p>
          <a:p>
            <a:r>
              <a:rPr lang="ru-RU" sz="2000" u="sng" dirty="0">
                <a:hlinkClick r:id="rId6"/>
              </a:rPr>
              <a:t>https://vk.com/instisro</a:t>
            </a:r>
            <a:r>
              <a:rPr lang="ru-RU" sz="2000" dirty="0"/>
              <a:t> </a:t>
            </a:r>
          </a:p>
          <a:p>
            <a:endParaRPr lang="ru-RU" sz="2000" u="sng" dirty="0">
              <a:hlinkClick r:id="rId7"/>
            </a:endParaRPr>
          </a:p>
          <a:p>
            <a:r>
              <a:rPr lang="ru-RU" sz="2000" u="sng" dirty="0">
                <a:hlinkClick r:id="rId7"/>
              </a:rPr>
              <a:t>https://t.me/instrao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48048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6C3E517-2EFB-29FF-7CD9-CF63802EEA09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" panose="020B0009020000000004" pitchFamily="49" charset="0"/>
              </a:rPr>
              <a:t>16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859096" y="1799760"/>
            <a:ext cx="37436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pPr algn="ctr" fontAlgn="base"/>
            <a:r>
              <a:rPr lang="ru-RU" dirty="0"/>
              <a:t>Рекомендации для системы общего образования по основным подходам к формированию графика проведения оценочных процедур в общеобразовательных организациях в 2024/2025 учебном году</a:t>
            </a:r>
          </a:p>
          <a:p>
            <a:pPr algn="ctr"/>
            <a:r>
              <a:rPr lang="ru-RU" dirty="0"/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318359-86BB-93AA-3D5F-54A53255E29F}"/>
              </a:ext>
            </a:extLst>
          </p:cNvPr>
          <p:cNvSpPr txBox="1"/>
          <p:nvPr/>
        </p:nvSpPr>
        <p:spPr>
          <a:xfrm>
            <a:off x="5592933" y="1726986"/>
            <a:ext cx="54065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/>
              <a:t>б) не проводить оценочные процедуры на первом и последнем уроках, за исключением учебных предметов, по которым проводится не более 1 урока в неделю, причем этот урок является первым или последним в расписании;</a:t>
            </a:r>
          </a:p>
          <a:p>
            <a:pPr fontAlgn="base"/>
            <a:endParaRPr lang="ru-RU" sz="2000" dirty="0"/>
          </a:p>
          <a:p>
            <a:pPr fontAlgn="base"/>
            <a:r>
              <a:rPr lang="ru-RU" sz="2000" dirty="0"/>
              <a:t>в) не проводить для обучающихся одного класса более одной оценочной процедуры в день…</a:t>
            </a:r>
          </a:p>
        </p:txBody>
      </p:sp>
    </p:spTree>
    <p:extLst>
      <p:ext uri="{BB962C8B-B14F-4D97-AF65-F5344CB8AC3E}">
        <p14:creationId xmlns:p14="http://schemas.microsoft.com/office/powerpoint/2010/main" val="3778545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907DA71-310E-797F-3D29-56202B76B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F6605D25-4885-7675-59F2-6502354BC7C8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1A6CCEDD-000E-BFB9-CFF9-E5075B159B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7B9C1C01-CC56-983F-3F27-B7611A803BEE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62669A3-BFFB-D48D-63B5-8993FE6119E6}"/>
              </a:ext>
            </a:extLst>
          </p:cNvPr>
          <p:cNvSpPr txBox="1"/>
          <p:nvPr/>
        </p:nvSpPr>
        <p:spPr>
          <a:xfrm>
            <a:off x="516650" y="321989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55E8"/>
                </a:solidFill>
                <a:effectLst/>
                <a:uLnTx/>
                <a:uFillTx/>
                <a:latin typeface="Martian Mono" panose="020B0009020000000004" pitchFamily="49" charset="0"/>
                <a:ea typeface="Moniqa Black" pitchFamily="2" charset="0"/>
                <a:cs typeface="+mn-cs"/>
              </a:rPr>
              <a:t>Нормативные документы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FFEA40-9A47-707F-DDFF-68C94324CC91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17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55E8"/>
              </a:solidFill>
              <a:effectLst/>
              <a:uLnTx/>
              <a:uFillTx/>
              <a:latin typeface="Martian Mono" panose="020B0009020000000004" pitchFamily="49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2494C7-AF4C-8F61-F6B3-196B9188F93D}"/>
              </a:ext>
            </a:extLst>
          </p:cNvPr>
          <p:cNvSpPr txBox="1"/>
          <p:nvPr/>
        </p:nvSpPr>
        <p:spPr>
          <a:xfrm>
            <a:off x="754602" y="1367161"/>
            <a:ext cx="9538346" cy="2261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0" dirty="0">
                <a:solidFill>
                  <a:schemeClr val="bg1"/>
                </a:solidFill>
                <a:effectLst/>
              </a:rPr>
              <a:t>Приказ Минпросвещения России № 495 от 26.06.2025 «Об утверждении федерального перечня учебников,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 организациями, осуществляющими образовательную деятельность» (Зарегистрирован 28.07.2025 № 83082</a:t>
            </a:r>
            <a:r>
              <a:rPr lang="ru-RU" b="1" i="0" dirty="0">
                <a:solidFill>
                  <a:schemeClr val="bg1"/>
                </a:solidFill>
                <a:effectLst/>
              </a:rPr>
              <a:t>)</a:t>
            </a:r>
          </a:p>
          <a:p>
            <a:endParaRPr lang="ru-RU" sz="2200" b="1" dirty="0">
              <a:solidFill>
                <a:schemeClr val="bg1"/>
              </a:solidFill>
              <a:latin typeface="Inte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F3A21F-293D-035B-E284-C172643A7776}"/>
              </a:ext>
            </a:extLst>
          </p:cNvPr>
          <p:cNvSpPr txBox="1"/>
          <p:nvPr/>
        </p:nvSpPr>
        <p:spPr>
          <a:xfrm>
            <a:off x="656948" y="3817398"/>
            <a:ext cx="941118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i="0" dirty="0">
                <a:solidFill>
                  <a:schemeClr val="bg1"/>
                </a:solidFill>
                <a:effectLst/>
              </a:rPr>
              <a:t>Приказ Министерства просвещения Российской Федерации от 18.07.2024 № 499 "Об утверждении федерального перечня электронных образовательных ресурсов,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образования"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i="0" dirty="0">
                <a:solidFill>
                  <a:schemeClr val="bg1"/>
                </a:solidFill>
                <a:effectLst/>
              </a:rPr>
              <a:t>(Зарегистрирован 16.08.2024 № 79172)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DB78F99-1D90-1EBA-692F-52EE24761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1986" y="3900061"/>
            <a:ext cx="1384609" cy="140744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D641E47-3A4C-331F-7A64-451D0C54BB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0457" y="1273743"/>
            <a:ext cx="1452084" cy="140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79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066A091-C02D-B1C5-304D-DE59028F79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333C404-CBEC-7C86-C862-CF538C021BF3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C6451321-4761-44D9-C573-C4C08407A51C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C0FDD318-B27D-436A-A819-1185819FBE2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BF5EEFF-FBC3-C225-5BEF-B85BF2E7A064}"/>
              </a:ext>
            </a:extLst>
          </p:cNvPr>
          <p:cNvSpPr txBox="1"/>
          <p:nvPr/>
        </p:nvSpPr>
        <p:spPr>
          <a:xfrm>
            <a:off x="516650" y="321989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55E8"/>
                </a:solidFill>
                <a:effectLst/>
                <a:uLnTx/>
                <a:uFillTx/>
                <a:latin typeface="Martian Mono" panose="020B0009020000000004" pitchFamily="49" charset="0"/>
                <a:ea typeface="Moniqa Black" pitchFamily="2" charset="0"/>
                <a:cs typeface="+mn-cs"/>
              </a:rPr>
              <a:t>Нормативные документы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7CAAA8-2F87-3CB6-AAA6-20AFE58F79AA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18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55E8"/>
              </a:solidFill>
              <a:effectLst/>
              <a:uLnTx/>
              <a:uFillTx/>
              <a:latin typeface="Martian Mono" panose="020B0009020000000004" pitchFamily="49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F8638A-8B10-9279-0BAB-D2CD71337D10}"/>
              </a:ext>
            </a:extLst>
          </p:cNvPr>
          <p:cNvSpPr txBox="1"/>
          <p:nvPr/>
        </p:nvSpPr>
        <p:spPr>
          <a:xfrm>
            <a:off x="772357" y="1784347"/>
            <a:ext cx="1059106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chemeClr val="bg1"/>
                </a:solidFill>
              </a:rPr>
              <a:t>Приказ Минпросвещения России от 12.02.2025 N 93 "О внесении изменения в подпункт 18.3.1 пункта 18.3 федерального государственного образовательного стандарта среднего общего образования, утвержденного приказом Министерства образования и науки Российской Федерации от 17 мая 2012 г. N 413«</a:t>
            </a:r>
          </a:p>
          <a:p>
            <a:endParaRPr lang="ru-RU" sz="2200" b="1" dirty="0">
              <a:solidFill>
                <a:schemeClr val="bg1"/>
              </a:solidFill>
            </a:endParaRPr>
          </a:p>
          <a:p>
            <a:r>
              <a:rPr lang="ru-RU" sz="2200" b="1" dirty="0">
                <a:solidFill>
                  <a:schemeClr val="bg1"/>
                </a:solidFill>
              </a:rPr>
              <a:t>слово «естественно-научный» заменить словами «агротехнологический, естественно-научный»</a:t>
            </a:r>
          </a:p>
        </p:txBody>
      </p:sp>
    </p:spTree>
    <p:extLst>
      <p:ext uri="{BB962C8B-B14F-4D97-AF65-F5344CB8AC3E}">
        <p14:creationId xmlns:p14="http://schemas.microsoft.com/office/powerpoint/2010/main" val="2994657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539553" y="1282045"/>
            <a:ext cx="859724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i="0" dirty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Ключевые изменения в федеральных рабочих программах по биологии на 2025/2026 учебный год</a:t>
            </a: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1615736" y="4632107"/>
            <a:ext cx="7847860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Тамара Александровна Иванова, </a:t>
            </a:r>
          </a:p>
          <a:p>
            <a:pPr>
              <a:lnSpc>
                <a:spcPts val="2000"/>
              </a:lnSpc>
            </a:pPr>
            <a:r>
              <a:rPr lang="ru-RU" b="1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старший преподаватель кафедры </a:t>
            </a:r>
            <a:r>
              <a:rPr lang="ru-RU" b="1" dirty="0" err="1">
                <a:solidFill>
                  <a:schemeClr val="bg1"/>
                </a:solidFill>
              </a:rPr>
              <a:t>кафедры</a:t>
            </a:r>
            <a:r>
              <a:rPr lang="ru-RU" b="1" dirty="0">
                <a:solidFill>
                  <a:schemeClr val="bg1"/>
                </a:solidFill>
              </a:rPr>
              <a:t> общего образования и психологии МАОУ ДПО ИПК, </a:t>
            </a:r>
          </a:p>
          <a:p>
            <a:pPr>
              <a:lnSpc>
                <a:spcPts val="2000"/>
              </a:lnSpc>
            </a:pPr>
            <a:r>
              <a:rPr lang="ru-RU" b="1" dirty="0">
                <a:solidFill>
                  <a:schemeClr val="bg1"/>
                </a:solidFill>
              </a:rPr>
              <a:t>руководитель ГПМО учителей биологии</a:t>
            </a:r>
            <a:endParaRPr lang="ru-RU" b="1" dirty="0">
              <a:solidFill>
                <a:schemeClr val="bg1"/>
              </a:solidFill>
              <a:latin typeface="Ubuntu" panose="020B0504030602030204" pitchFamily="34" charset="0"/>
              <a:ea typeface="Moniqa Black" pitchFamily="2" charset="0"/>
            </a:endParaRPr>
          </a:p>
          <a:p>
            <a:pPr>
              <a:lnSpc>
                <a:spcPts val="2000"/>
              </a:lnSpc>
            </a:pPr>
            <a:endParaRPr lang="ru-RU" b="1" dirty="0">
              <a:solidFill>
                <a:schemeClr val="bg1"/>
              </a:solidFill>
              <a:latin typeface="Ubuntu" panose="020B0504030602030204" pitchFamily="34" charset="0"/>
              <a:ea typeface="Moniqa Black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3272982-57BA-4AC0-C68E-A34F8709E5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2070" y="4053553"/>
            <a:ext cx="1697824" cy="1774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7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516650" y="321989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Нормативные документы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34970-4794-9DFD-AED4-D9736DF449C6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32EA71-6D0A-DD65-4F9B-A16105FF39FE}"/>
              </a:ext>
            </a:extLst>
          </p:cNvPr>
          <p:cNvSpPr txBox="1"/>
          <p:nvPr/>
        </p:nvSpPr>
        <p:spPr>
          <a:xfrm>
            <a:off x="1252211" y="2047794"/>
            <a:ext cx="96875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Приказ Минпросвещения России от 09 октября 2024 г. № 704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образования, основного общего образования и среднего общего образования» (Зарегистрирован 11.02.2025 № 81220)</a:t>
            </a:r>
          </a:p>
        </p:txBody>
      </p:sp>
    </p:spTree>
    <p:extLst>
      <p:ext uri="{BB962C8B-B14F-4D97-AF65-F5344CB8AC3E}">
        <p14:creationId xmlns:p14="http://schemas.microsoft.com/office/powerpoint/2010/main" val="2153799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942692-2BE2-AA09-B8F6-42C0687B99EF}"/>
              </a:ext>
            </a:extLst>
          </p:cNvPr>
          <p:cNvSpPr txBox="1"/>
          <p:nvPr/>
        </p:nvSpPr>
        <p:spPr>
          <a:xfrm>
            <a:off x="775316" y="972272"/>
            <a:ext cx="1093554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55E8"/>
                </a:solidFill>
              </a:rPr>
              <a:t>Приложение 2 </a:t>
            </a:r>
          </a:p>
          <a:p>
            <a:r>
              <a:rPr lang="ru-RU" sz="2400" dirty="0"/>
              <a:t>Информация об изменениях основной образовательной программы </a:t>
            </a:r>
            <a:r>
              <a:rPr lang="ru-RU" sz="2000" dirty="0"/>
              <a:t>основного</a:t>
            </a:r>
            <a:r>
              <a:rPr lang="ru-RU" sz="2400" dirty="0"/>
              <a:t> общего образования в соответствии с приказом Министерства просвещения Российской Федерации от 09.10.2024 № 704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образования, основного общего образования и среднего общего образования»</a:t>
            </a:r>
          </a:p>
          <a:p>
            <a:endParaRPr lang="ru-RU" sz="2400" dirty="0"/>
          </a:p>
          <a:p>
            <a:r>
              <a:rPr lang="ru-RU" sz="2400" dirty="0"/>
              <a:t>Ссылка: </a:t>
            </a:r>
            <a:r>
              <a:rPr lang="ru-RU" sz="2400" u="sng" dirty="0">
                <a:hlinkClick r:id="rId4"/>
              </a:rPr>
              <a:t>https://fs02.rchuv.ru/rchuv25/rchuv25/chrio/activities/2025/7f922216-d9f7-4e0b-b47f-c31feb02f11e/prilozhenie_2_informaciya_ob.pdf</a:t>
            </a:r>
            <a:endParaRPr lang="ru-RU" sz="2400" u="sng" dirty="0"/>
          </a:p>
          <a:p>
            <a:endParaRPr lang="ru-RU" dirty="0"/>
          </a:p>
          <a:p>
            <a:r>
              <a:rPr lang="ru-RU" sz="20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Изменения, внесенные в ФОП ООО, </a:t>
            </a:r>
          </a:p>
          <a:p>
            <a:r>
              <a:rPr lang="ru-RU" sz="20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относятся ко всем предметам</a:t>
            </a:r>
          </a:p>
          <a:p>
            <a:endParaRPr lang="ru-RU" sz="2400" dirty="0"/>
          </a:p>
          <a:p>
            <a:r>
              <a:rPr lang="ru-RU" i="0" dirty="0">
                <a:effectLst/>
                <a:latin typeface="Ubuntu" panose="020B0504030602030204" pitchFamily="34" charset="0"/>
              </a:rPr>
              <a:t>.</a:t>
            </a:r>
            <a:endParaRPr lang="ru-RU" dirty="0">
              <a:latin typeface="Ubuntu" panose="020B0504030602030204" pitchFamily="34" charset="0"/>
              <a:ea typeface="Moniqa Black" pitchFamily="2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E018DB0-AC24-8BE0-5723-8DCF94FFA1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8909" y="5153586"/>
            <a:ext cx="822765" cy="115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22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6A42EF-3234-63CA-47E1-BBCD5B9E6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72EA3A4B-1B6B-74AF-D155-EBD7CFF1FDD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5D7F230E-BBFC-8BF4-E56F-ABFD89F42415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6F6A261A-0C7C-1C57-6BED-0FE2B144743A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5C91700-D800-B220-069D-4E376538200D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2602F9-A064-2E39-1A51-E7529990F874}"/>
              </a:ext>
            </a:extLst>
          </p:cNvPr>
          <p:cNvSpPr txBox="1"/>
          <p:nvPr/>
        </p:nvSpPr>
        <p:spPr>
          <a:xfrm>
            <a:off x="775316" y="972272"/>
            <a:ext cx="1093554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55E8"/>
                </a:solidFill>
              </a:rPr>
              <a:t>Целевой раздел ООП ООО</a:t>
            </a:r>
          </a:p>
          <a:p>
            <a:r>
              <a:rPr lang="ru-RU" sz="2000" b="1" dirty="0">
                <a:solidFill>
                  <a:srgbClr val="0055E8"/>
                </a:solidFill>
              </a:rPr>
              <a:t>1.3. Система оценки достижения планируемых результатов освоения программы основного общего образования</a:t>
            </a:r>
          </a:p>
          <a:p>
            <a:endParaRPr lang="ru-RU" sz="2000" dirty="0"/>
          </a:p>
          <a:p>
            <a:r>
              <a:rPr lang="ru-RU" sz="2000" dirty="0"/>
              <a:t>«Длительность </a:t>
            </a:r>
            <a:r>
              <a:rPr lang="ru-RU" sz="2000" b="1" dirty="0">
                <a:solidFill>
                  <a:srgbClr val="0055E8"/>
                </a:solidFill>
              </a:rPr>
              <a:t>контрольной работы</a:t>
            </a:r>
            <a:r>
              <a:rPr lang="ru-RU" sz="2000" dirty="0"/>
              <a:t>, являющейся формой письменной проверки результатов обучения с целью оценки уровня достижения предметных и (или) метапредметных результатов, составляет </a:t>
            </a:r>
            <a:r>
              <a:rPr lang="ru-RU" sz="2000" b="1" dirty="0">
                <a:solidFill>
                  <a:srgbClr val="0055E8"/>
                </a:solidFill>
              </a:rPr>
              <a:t>от одного до двух уроков (не более чем 45 минут каждый). </a:t>
            </a:r>
          </a:p>
          <a:p>
            <a:endParaRPr lang="ru-RU" sz="2000" dirty="0"/>
          </a:p>
          <a:p>
            <a:r>
              <a:rPr lang="ru-RU" sz="2000" dirty="0"/>
              <a:t>Длительность </a:t>
            </a:r>
            <a:r>
              <a:rPr lang="ru-RU" sz="2000" b="1" dirty="0">
                <a:solidFill>
                  <a:srgbClr val="0055E8"/>
                </a:solidFill>
              </a:rPr>
              <a:t>практической работы</a:t>
            </a:r>
            <a:r>
              <a:rPr lang="ru-RU" sz="2000" dirty="0"/>
              <a:t>, являющейся формой организации учебного процесса, направленной на выработку у обучающихся практических умений, включая лабораторные, интерактивные и иные работы и не являющейся формой контроля, </a:t>
            </a:r>
            <a:r>
              <a:rPr lang="ru-RU" sz="2000" b="1" dirty="0">
                <a:solidFill>
                  <a:srgbClr val="0055E8"/>
                </a:solidFill>
              </a:rPr>
              <a:t>составляет один урок (не более чем 45 минут). </a:t>
            </a:r>
          </a:p>
          <a:p>
            <a:endParaRPr lang="ru-RU" sz="2000" dirty="0"/>
          </a:p>
          <a:p>
            <a:r>
              <a:rPr lang="ru-RU" sz="2000" dirty="0"/>
              <a:t>При этом объем учебного времени, затрачиваемого на проведение оценочных процедур, </a:t>
            </a:r>
            <a:r>
              <a:rPr lang="ru-RU" sz="2000" b="1" dirty="0">
                <a:solidFill>
                  <a:srgbClr val="0055E8"/>
                </a:solidFill>
              </a:rPr>
              <a:t>не должен превышать 10% от всего объема учебного времени,</a:t>
            </a:r>
            <a:r>
              <a:rPr lang="ru-RU" sz="2000" dirty="0"/>
              <a:t> отводимого на изучение данного учебного предмета в данном классе в текущем учебном году»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8DF901A-5354-70B8-708F-B8A222C17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4515" y="5298362"/>
            <a:ext cx="936667" cy="131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297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A6382D-5038-76E2-DDA9-A69E44C37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C1D55C7-5068-587D-AEFD-0BD7B713B4F4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B32CD20-D4F1-F466-61D3-97B4CB7D32D8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FF7ABE5B-AB7E-13A9-67B9-7E093182611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4654B0B-B179-E8D9-A1E7-5CE9A9CE5DAF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3DF42B-8E91-5C68-261B-D2E9A02B97F4}"/>
              </a:ext>
            </a:extLst>
          </p:cNvPr>
          <p:cNvSpPr txBox="1"/>
          <p:nvPr/>
        </p:nvSpPr>
        <p:spPr>
          <a:xfrm>
            <a:off x="775316" y="972272"/>
            <a:ext cx="1093554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55E8"/>
                </a:solidFill>
              </a:rPr>
              <a:t>Целевой раздел ООП ООО</a:t>
            </a:r>
          </a:p>
          <a:p>
            <a:r>
              <a:rPr lang="ru-RU" sz="2000" b="1" dirty="0">
                <a:solidFill>
                  <a:srgbClr val="0055E8"/>
                </a:solidFill>
              </a:rPr>
              <a:t>1.3. Система оценки достижения планируемых результатов освоения программы основного общего образования</a:t>
            </a:r>
          </a:p>
          <a:p>
            <a:endParaRPr lang="ru-RU" dirty="0"/>
          </a:p>
          <a:p>
            <a:r>
              <a:rPr lang="ru-RU" dirty="0"/>
              <a:t>Перечень (кодификатор) распределенных по классам проверяемых требований к результатам освоения основной образовательной программы основного общего образования и элементов содержания по биологии (проверяемые требования к результатам освоения основной образовательной программы (5, 6, 7, 8, 9 класс) и проверяемые элементы содержания (5, 6, 7, 8, 9 класс)), </a:t>
            </a:r>
          </a:p>
          <a:p>
            <a:endParaRPr lang="ru-RU" dirty="0"/>
          </a:p>
          <a:p>
            <a:r>
              <a:rPr lang="ru-RU" b="1" dirty="0">
                <a:solidFill>
                  <a:srgbClr val="0055E8"/>
                </a:solidFill>
              </a:rPr>
              <a:t>Дополнен </a:t>
            </a:r>
          </a:p>
          <a:p>
            <a:endParaRPr lang="ru-RU" dirty="0"/>
          </a:p>
          <a:p>
            <a:r>
              <a:rPr lang="ru-RU" dirty="0"/>
              <a:t>кодификаторами, используемыми для проведения основного государственного экзамена по каждому учебному предмету: </a:t>
            </a:r>
          </a:p>
          <a:p>
            <a:r>
              <a:rPr lang="ru-RU" dirty="0"/>
              <a:t>«Для проведения основного государственного экзамена по ... (далее - ОГЭ по ...) используется перечень (кодификатор) проверяемых требований к результатам освоения основной образовательной программы основного общего образования и элементов содержания» .</a:t>
            </a:r>
          </a:p>
          <a:p>
            <a:r>
              <a:rPr lang="ru-RU" dirty="0"/>
              <a:t> </a:t>
            </a:r>
          </a:p>
          <a:p>
            <a:endParaRPr lang="ru-RU" dirty="0"/>
          </a:p>
          <a:p>
            <a:endParaRPr lang="ru-RU" sz="20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A0AF001-59B6-3A27-1FAE-12023ECD6F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0338" y="3541779"/>
            <a:ext cx="644700" cy="90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25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1552D9-A1FE-7D69-2844-FF6D0000B1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5849764A-2CB2-7945-5DC8-66AC7B346F14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0CBFD5A8-2885-724F-E684-D5292A15153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F6F1F7AE-4F59-F373-EC22-35040225F243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EBDE6E14-8BD6-E922-7BCE-23B40B623DCA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BF5DB5-A7F3-BB7E-BB15-1059D5111F02}"/>
              </a:ext>
            </a:extLst>
          </p:cNvPr>
          <p:cNvSpPr txBox="1"/>
          <p:nvPr/>
        </p:nvSpPr>
        <p:spPr>
          <a:xfrm>
            <a:off x="775316" y="972272"/>
            <a:ext cx="1093554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55E8"/>
                </a:solidFill>
              </a:rPr>
              <a:t>Содержательный раздел ООП ООО</a:t>
            </a:r>
          </a:p>
          <a:p>
            <a:endParaRPr lang="ru-RU" sz="2000" dirty="0"/>
          </a:p>
          <a:p>
            <a:r>
              <a:rPr lang="ru-RU" sz="2000" dirty="0"/>
              <a:t> Федеральные программы учебных предметов</a:t>
            </a:r>
          </a:p>
          <a:p>
            <a:endParaRPr lang="ru-RU" sz="2000" dirty="0"/>
          </a:p>
          <a:p>
            <a:r>
              <a:rPr lang="ru-RU" sz="2000" dirty="0"/>
              <a:t>2.18. </a:t>
            </a:r>
            <a:r>
              <a:rPr lang="ru-RU" sz="2000" b="1" dirty="0">
                <a:solidFill>
                  <a:srgbClr val="0055E8"/>
                </a:solidFill>
              </a:rPr>
              <a:t>Рабочая программа по учебному предмету «Биология» (базовый уровень).</a:t>
            </a:r>
          </a:p>
          <a:p>
            <a:r>
              <a:rPr lang="ru-RU" sz="2000" dirty="0"/>
              <a:t> Изменений и дополнений нет.  Только перестановка тем.</a:t>
            </a:r>
          </a:p>
          <a:p>
            <a:endParaRPr lang="ru-RU" sz="2000" dirty="0"/>
          </a:p>
          <a:p>
            <a:r>
              <a:rPr lang="ru-RU" sz="2000" dirty="0"/>
              <a:t>2.19 </a:t>
            </a:r>
            <a:r>
              <a:rPr lang="ru-RU" sz="2000" b="1" dirty="0">
                <a:solidFill>
                  <a:srgbClr val="0055E8"/>
                </a:solidFill>
              </a:rPr>
              <a:t>Рабочая программа по учебному предмету «Биология» (углубленный уровень)</a:t>
            </a:r>
          </a:p>
          <a:p>
            <a:r>
              <a:rPr lang="ru-RU" sz="2000" dirty="0"/>
              <a:t>Дополнение:</a:t>
            </a:r>
          </a:p>
          <a:p>
            <a:endParaRPr lang="ru-RU" sz="2000" dirty="0"/>
          </a:p>
          <a:p>
            <a:r>
              <a:rPr lang="ru-RU" sz="2000" dirty="0"/>
              <a:t>Использовать возможность корректировки общего числа часов, рекомендованных для изучения предмета, с учетом индивидуального подхода образовательных организаций к углубленному изучению биологии, в рамках соблюдения гигиенических нормативов к недельной образовательной нагрузке.</a:t>
            </a:r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25470A9-D472-1301-39A4-B8CB1B3EE2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6159" y="4012295"/>
            <a:ext cx="644700" cy="90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167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B9B3F7-43F5-02A4-0D7E-C24EA4C414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230A197-ABCE-6AB1-262B-745B2F3EB44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CA45336F-A73A-A449-987A-8985883A0AA7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6A360986-CEE5-7020-3F4E-F8B8CF3C87D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06899FA-4CED-B6B6-D5C8-C8322B7D4AD5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659CAD-A4A1-2F30-81AA-2179423F6033}"/>
              </a:ext>
            </a:extLst>
          </p:cNvPr>
          <p:cNvSpPr txBox="1"/>
          <p:nvPr/>
        </p:nvSpPr>
        <p:spPr>
          <a:xfrm>
            <a:off x="775316" y="972272"/>
            <a:ext cx="10935543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55E8"/>
                </a:solidFill>
              </a:rPr>
              <a:t>3. Организационный раздел</a:t>
            </a:r>
          </a:p>
          <a:p>
            <a:r>
              <a:rPr lang="ru-RU" sz="2000" b="1" dirty="0">
                <a:solidFill>
                  <a:srgbClr val="0055E8"/>
                </a:solidFill>
              </a:rPr>
              <a:t>Учебный план</a:t>
            </a:r>
          </a:p>
          <a:p>
            <a:endParaRPr lang="ru-RU" sz="2000" b="1" dirty="0">
              <a:solidFill>
                <a:srgbClr val="0055E8"/>
              </a:solidFill>
            </a:endParaRPr>
          </a:p>
          <a:p>
            <a:r>
              <a:rPr lang="ru-RU" sz="2000" b="1" dirty="0">
                <a:solidFill>
                  <a:srgbClr val="0055E8"/>
                </a:solidFill>
              </a:rPr>
              <a:t>Дополнение</a:t>
            </a:r>
          </a:p>
          <a:p>
            <a:r>
              <a:rPr lang="ru-RU" sz="2000" dirty="0"/>
              <a:t>«… домашнее задание на следующий урок рекомендуется задавать на текущем уроке, при наличии электронного журнала дублировать в нем задание не позднее времени окончания учебного дня. </a:t>
            </a:r>
          </a:p>
          <a:p>
            <a:endParaRPr lang="ru-RU" sz="2000" dirty="0"/>
          </a:p>
          <a:p>
            <a:r>
              <a:rPr lang="ru-RU" sz="2000" dirty="0"/>
              <a:t>Для выполнения задания, требующего длительной подготовки (например, подготовка доклада, реферата, оформление презентации…), рекомендуется предоставлять достаточное количество времени. </a:t>
            </a:r>
          </a:p>
          <a:p>
            <a:endParaRPr lang="ru-RU" sz="2000" dirty="0"/>
          </a:p>
          <a:p>
            <a:r>
              <a:rPr lang="ru-RU" sz="2000" dirty="0"/>
              <a:t>Использование электронных средств обучения в ходе реализации образовательной деятельности, включая выполнение домашних заданий, внеурочную деятельность, проводится в соответствии с Санитарно-эпидемиологическими требованиями и Гигиеническими нормативами.</a:t>
            </a:r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68D6D79-489C-EE17-412D-8B3650837B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2874" y="4837918"/>
            <a:ext cx="644700" cy="90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37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82E925-424B-9AC3-83EC-2C29B250B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4AF41FE5-1B68-D963-29F0-1CE00460F5C3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EEF23901-5B80-0FBD-6471-0D0C23C64DE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61786810-FB2A-96D5-AC77-0692403B2052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474284C-9EE8-2163-405E-1C945273F002}"/>
              </a:ext>
            </a:extLst>
          </p:cNvPr>
          <p:cNvSpPr txBox="1"/>
          <p:nvPr/>
        </p:nvSpPr>
        <p:spPr>
          <a:xfrm>
            <a:off x="11537574" y="301470"/>
            <a:ext cx="3465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" panose="020B0009020000000004" pitchFamily="49" charset="0"/>
              </a:rPr>
              <a:t>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3D7468-6D10-96E9-0614-DC25EAC89306}"/>
              </a:ext>
            </a:extLst>
          </p:cNvPr>
          <p:cNvSpPr txBox="1"/>
          <p:nvPr/>
        </p:nvSpPr>
        <p:spPr>
          <a:xfrm>
            <a:off x="775316" y="972272"/>
            <a:ext cx="10935543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55E8"/>
                </a:solidFill>
              </a:rPr>
              <a:t>Приложение 3</a:t>
            </a:r>
          </a:p>
          <a:p>
            <a:r>
              <a:rPr lang="ru-RU" b="1" dirty="0">
                <a:solidFill>
                  <a:srgbClr val="0055E8"/>
                </a:solidFill>
              </a:rPr>
              <a:t>Изменения ФОП СОО</a:t>
            </a:r>
          </a:p>
          <a:p>
            <a:endParaRPr lang="ru-RU" dirty="0"/>
          </a:p>
          <a:p>
            <a:r>
              <a:rPr lang="ru-RU" dirty="0"/>
              <a:t>Информация об изменениях основной образовательной программы среднего общего образования в соответствии с приказом Министерства просвещения Российской Федерации от 09.10.2024 № 704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образования, основного общего образования и среднего общего образования»</a:t>
            </a:r>
          </a:p>
          <a:p>
            <a:endParaRPr lang="ru-RU" dirty="0"/>
          </a:p>
          <a:p>
            <a:r>
              <a:rPr lang="ru-RU" b="1" dirty="0">
                <a:solidFill>
                  <a:srgbClr val="0055E8"/>
                </a:solidFill>
              </a:rPr>
              <a:t>Целевой раздел</a:t>
            </a:r>
          </a:p>
          <a:p>
            <a:r>
              <a:rPr lang="ru-RU" dirty="0"/>
              <a:t>1.3. Система оценки результатов освоения основной образовательной программы</a:t>
            </a:r>
          </a:p>
          <a:p>
            <a:r>
              <a:rPr lang="ru-RU" dirty="0"/>
              <a:t>«Длительность </a:t>
            </a:r>
            <a:r>
              <a:rPr lang="ru-RU" b="1" dirty="0">
                <a:solidFill>
                  <a:srgbClr val="0055E8"/>
                </a:solidFill>
              </a:rPr>
              <a:t>контрольной работы... (соответствует формулировке в ООП ООО). </a:t>
            </a:r>
          </a:p>
          <a:p>
            <a:endParaRPr lang="ru-RU" dirty="0"/>
          </a:p>
          <a:p>
            <a:r>
              <a:rPr lang="ru-RU" dirty="0"/>
              <a:t>Длительность </a:t>
            </a:r>
            <a:r>
              <a:rPr lang="ru-RU" b="1" dirty="0">
                <a:solidFill>
                  <a:srgbClr val="0055E8"/>
                </a:solidFill>
              </a:rPr>
              <a:t>практической работы... (соответствует формулировке в ООП ООО).  </a:t>
            </a:r>
          </a:p>
          <a:p>
            <a:r>
              <a:rPr lang="ru-RU" b="1" dirty="0">
                <a:solidFill>
                  <a:srgbClr val="0055E8"/>
                </a:solidFill>
              </a:rPr>
              <a:t> </a:t>
            </a:r>
            <a:endParaRPr lang="ru-RU" dirty="0"/>
          </a:p>
          <a:p>
            <a:r>
              <a:rPr lang="ru-RU" dirty="0"/>
              <a:t>При этом объем учебного времени, затрачиваемого на проведение оценочных процедур, </a:t>
            </a:r>
            <a:r>
              <a:rPr lang="ru-RU" b="1" dirty="0">
                <a:solidFill>
                  <a:srgbClr val="0055E8"/>
                </a:solidFill>
              </a:rPr>
              <a:t>не должен превышать 10% от всего объема учебного времени,</a:t>
            </a:r>
            <a:r>
              <a:rPr lang="ru-RU" dirty="0"/>
              <a:t> отводимого на изучение данного учебного предмета в данном классе в текущем учебном году»</a:t>
            </a:r>
            <a:r>
              <a:rPr lang="ru-RU" b="1" dirty="0">
                <a:solidFill>
                  <a:srgbClr val="0055E8"/>
                </a:solidFill>
              </a:rPr>
              <a:t> (соответствует формулировке в ООП ООО).  </a:t>
            </a:r>
          </a:p>
          <a:p>
            <a:r>
              <a:rPr lang="ru-RU" b="1" dirty="0">
                <a:solidFill>
                  <a:srgbClr val="0055E8"/>
                </a:solidFill>
              </a:rPr>
              <a:t> 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7CE0ADB-C56B-207E-8154-DC1FFE5E54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1984" y="5512621"/>
            <a:ext cx="644700" cy="90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383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1639</Words>
  <Application>Microsoft Office PowerPoint</Application>
  <PresentationFormat>Широкоэкранный</PresentationFormat>
  <Paragraphs>188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Inter</vt:lpstr>
      <vt:lpstr>Arial</vt:lpstr>
      <vt:lpstr>Ubuntu</vt:lpstr>
      <vt:lpstr>Aptos</vt:lpstr>
      <vt:lpstr>Martian Mono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Nepocatykh</dc:creator>
  <cp:lastModifiedBy>ta</cp:lastModifiedBy>
  <cp:revision>47</cp:revision>
  <dcterms:created xsi:type="dcterms:W3CDTF">2025-08-11T06:32:47Z</dcterms:created>
  <dcterms:modified xsi:type="dcterms:W3CDTF">2025-08-25T01:05:06Z</dcterms:modified>
</cp:coreProperties>
</file>